
<file path=[Content_Types].xml><?xml version="1.0" encoding="utf-8"?>
<Types xmlns="http://schemas.openxmlformats.org/package/2006/content-types">
  <Default Extension="gif" ContentType="image/gi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2"/>
  </p:notesMasterIdLst>
  <p:sldIdLst>
    <p:sldId id="403" r:id="rId2"/>
    <p:sldId id="374" r:id="rId3"/>
    <p:sldId id="375" r:id="rId4"/>
    <p:sldId id="394" r:id="rId5"/>
    <p:sldId id="404" r:id="rId6"/>
    <p:sldId id="387" r:id="rId7"/>
    <p:sldId id="391" r:id="rId8"/>
    <p:sldId id="390" r:id="rId9"/>
    <p:sldId id="393" r:id="rId10"/>
    <p:sldId id="392" r:id="rId11"/>
    <p:sldId id="395" r:id="rId12"/>
    <p:sldId id="396" r:id="rId13"/>
    <p:sldId id="397" r:id="rId14"/>
    <p:sldId id="398" r:id="rId15"/>
    <p:sldId id="405" r:id="rId16"/>
    <p:sldId id="399" r:id="rId17"/>
    <p:sldId id="400" r:id="rId18"/>
    <p:sldId id="401" r:id="rId19"/>
    <p:sldId id="402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20"/>
  </p:normalViewPr>
  <p:slideViewPr>
    <p:cSldViewPr snapToGrid="0">
      <p:cViewPr varScale="1">
        <p:scale>
          <a:sx n="103" d="100"/>
          <a:sy n="103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CF43-6181-429A-9A7B-61A7D2BDC032}" type="datetimeFigureOut">
              <a:rPr lang="en-AU" smtClean="0"/>
              <a:t>28/5/21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20A35-A8C6-4735-A659-54109D313F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506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8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57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558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053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011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347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494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9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0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1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3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8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3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C9CAD897-D46E-4AD2-BD9B-49DD3E640873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2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8624D31-43A5-475A-80CF-332C9F6DCF35}" type="datetimeFigureOut">
              <a:rPr lang="en-US" smtClean="0"/>
              <a:t>5/28/21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00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snimnews.com/en/news/2018/11/12/1874022/researchers-discovered-proteins-essential-to-development-of-skeletal-muscl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teni2.educarex.es/mats/001083/contenido/modules/scorm/modulo-teorico-1/website_msculo_agonista_y_antagonista.html" TargetMode="Externa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red-cross-not-ok-vector-ico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hyperlink" Target="http://pixabay.com/en/check-correct-tick-mark-symbol-303401/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freephotos.com/vector-images/big-pencil-vector-art.png.ph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lienelandressegovia.blogspot.com/2017/02/comienza-la-cuaresma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freephotos.com/vector-images/big-pencil-vector-art.png.php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fizikapress.wordpress.com/category/%D0%B7%D0%B0%D0%B1%D0%B0%D0%B2%D0%BD%D0%B0-%D1%84%D0%B8%D0%B7%D0%B8%D0%BA%D0%B0/%D0%B0%D0%BD%D0%B5%D0%B3%D0%B4%D0%BE%D1%82%D0%B5-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ienelandressegovia.blogspot.com/2017/02/comienza-la-cuaresma.html" TargetMode="External"/><Relationship Id="rId5" Type="http://schemas.openxmlformats.org/officeDocument/2006/relationships/image" Target="../media/image19.gif"/><Relationship Id="rId4" Type="http://schemas.openxmlformats.org/officeDocument/2006/relationships/hyperlink" Target="https://fizikapress.wordpress.com/category/%D0%B7%D0%B0%D0%B1%D0%B0%D0%B2%D0%BD%D0%B0-%D1%84%D0%B8%D0%B7%D0%B8%D0%BA%D0%B0/%D0%B0%D0%BD%D0%B5%D0%B3%D0%B4%D0%BE%D1%82%D0%B5-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freephotos.com/vector-images/big-pencil-vector-art.png.php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en.wikipedia.org/wiki/File:Magnifying_glass_icon_mgx2.sv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ienelandressegovia.blogspot.com/2017/02/comienza-la-cuaresma.html" TargetMode="External"/><Relationship Id="rId5" Type="http://schemas.openxmlformats.org/officeDocument/2006/relationships/image" Target="../media/image19.gif"/><Relationship Id="rId4" Type="http://schemas.openxmlformats.org/officeDocument/2006/relationships/hyperlink" Target="https://en.wikipedia.org/wiki/File:Magnifying_glass_icon_mgx2.sv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freephotos.com/vector-images/big-pencil-vector-art.png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lienelandressegovia.blogspot.com/2017/02/comienza-la-cuaresma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tomytools.com/wchart-musclesystem-p33.ph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news/events/winners-of-ncpedp-mindtree-helen-keller-awards-2017-announced-16668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hyperlink" Target="https://www.maxpixel.net/Podium-Olympic-Medals-Gold-Medal-Gold-Bronze-Silver-4930320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scioly.org/wiki/index.php/Anatomy/Muscular_System" TargetMode="External"/><Relationship Id="rId3" Type="http://schemas.openxmlformats.org/officeDocument/2006/relationships/image" Target="../media/image5.gif"/><Relationship Id="rId7" Type="http://schemas.openxmlformats.org/officeDocument/2006/relationships/image" Target="../media/image7.jpg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.wikipedia.org/wiki/Gastrointestinale_Lavage" TargetMode="External"/><Relationship Id="rId11" Type="http://schemas.openxmlformats.org/officeDocument/2006/relationships/hyperlink" Target="https://commons.wikimedia.org/wiki/File:CG_heart_2.gif" TargetMode="External"/><Relationship Id="rId5" Type="http://schemas.openxmlformats.org/officeDocument/2006/relationships/image" Target="../media/image6.gif"/><Relationship Id="rId10" Type="http://schemas.openxmlformats.org/officeDocument/2006/relationships/image" Target="../media/image8.gif"/><Relationship Id="rId4" Type="http://schemas.openxmlformats.org/officeDocument/2006/relationships/hyperlink" Target="https://conteni2.educarex.es/mats/001083/contenido/modules/scorm/modulo-teorico-1/website_msculo_agonista_y_antagonista.html" TargetMode="External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o.libretexts.org/Bookshelves/Introductory_and_General_Biology/Book:_General_Biology_(Boundless)/38:_The_Musculoskeletal_System/38.1:_Types_of_Skeletal_Systems/38.1A:_Functions_of_the_Musculoskeletal_System" TargetMode="External"/><Relationship Id="rId2" Type="http://schemas.openxmlformats.org/officeDocument/2006/relationships/image" Target="../media/image9.jpe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ology.stackexchange.com/questions/29655/do-both-ends-of-a-muscle-contract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www.maxpixel.net/Magnifying-Magnifier-Transparent-Magnifying-Glass-30340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opentextbc.ca/anatomyandphysiology/chapter/10-6-exercise-and-muscle-performance/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maxpixel.net/Magnifying-Magnifier-Transparent-Magnifying-Glass-30340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hyperlink" Target="http://thealevelbiologist.co.uk/legacy-topics/the-sliding-filament-theory-of-muscle-contractio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maxpixel.net/Magnifying-Magnifier-Transparent-Magnifying-Glass-30340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hyperlink" Target="https://open.oregonstate.education/aandp/chapter/10-2-skeletal-musc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homeschoolgroup.org/vhsgfiles/03_Science/03_Biology/02_Anatomy_and_Physiology/M05_Muscle_Histology_and_Movement/L1/Published/Study%20Notes/Study_Notes.html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49AAE-79F3-444E-BF7E-16D14557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A close-up of a red organ&#10;&#10;Description automatically generated with low confidence">
            <a:extLst>
              <a:ext uri="{FF2B5EF4-FFF2-40B4-BE49-F238E27FC236}">
                <a16:creationId xmlns:a16="http://schemas.microsoft.com/office/drawing/2014/main" id="{36FD402D-AA3C-4C4C-B6E6-D264084F3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84734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D1B716-996E-9540-AC9E-8C18C58C96AB}"/>
              </a:ext>
            </a:extLst>
          </p:cNvPr>
          <p:cNvSpPr txBox="1">
            <a:spLocks/>
          </p:cNvSpPr>
          <p:nvPr/>
        </p:nvSpPr>
        <p:spPr>
          <a:xfrm>
            <a:off x="463633" y="4577828"/>
            <a:ext cx="11261557" cy="2420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>
                <a:solidFill>
                  <a:schemeClr val="tx1"/>
                </a:solidFill>
                <a:cs typeface="Calibri Light"/>
              </a:rPr>
              <a:t>Learn about muscle!</a:t>
            </a:r>
          </a:p>
        </p:txBody>
      </p:sp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3A3130DC-C8C1-3341-A5DF-BC8F3B3DF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41" y="1214265"/>
            <a:ext cx="6107783" cy="38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42" y="1173831"/>
            <a:ext cx="5165558" cy="47296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THAT’S HOW MUSCLES CREATE MOVEMENT!</a:t>
            </a: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AA7C67CB-089F-E641-8660-A3B72E9B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995A5-24B2-014D-B686-677AF3640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62274" y="497671"/>
            <a:ext cx="4299284" cy="58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B29B-1BBA-264B-B027-A8A7F506A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876300"/>
            <a:ext cx="10241279" cy="5123180"/>
          </a:xfrm>
        </p:spPr>
        <p:txBody>
          <a:bodyPr>
            <a:normAutofit/>
          </a:bodyPr>
          <a:lstStyle/>
          <a:p>
            <a:r>
              <a:rPr lang="fr-FR" sz="8000" b="1" dirty="0"/>
              <a:t>LET’S REVIEW!</a:t>
            </a:r>
            <a:br>
              <a:rPr lang="fr-FR" dirty="0"/>
            </a:br>
            <a:br>
              <a:rPr lang="fr-FR" dirty="0"/>
            </a:br>
            <a:br>
              <a:rPr lang="en-AU" sz="4000" b="1" u="sng" dirty="0">
                <a:solidFill>
                  <a:srgbClr val="FFC000"/>
                </a:solidFill>
                <a:cs typeface="Calibri"/>
              </a:rPr>
            </a:br>
            <a:r>
              <a:rPr lang="en-AU" dirty="0">
                <a:solidFill>
                  <a:srgbClr val="FFC000"/>
                </a:solidFill>
                <a:ea typeface="+mn-lt"/>
                <a:cs typeface="+mn-lt"/>
              </a:rPr>
              <a:t>HAVE YOU LEARNT about the muscular system?</a:t>
            </a:r>
            <a:endParaRPr lang="fr-FR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35972-E9C2-A544-B4F5-810E9D44D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98280" y="527050"/>
            <a:ext cx="1661160" cy="1661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424065-B4A7-F748-B21E-F1390720A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28860" y="1357630"/>
            <a:ext cx="1661160" cy="1661160"/>
          </a:xfrm>
          <a:prstGeom prst="rect">
            <a:avLst/>
          </a:prstGeom>
        </p:spPr>
      </p:pic>
      <p:pic>
        <p:nvPicPr>
          <p:cNvPr id="35" name="Picture 34" descr="Logo&#10;&#10;Description automatically generated with low confidence">
            <a:extLst>
              <a:ext uri="{FF2B5EF4-FFF2-40B4-BE49-F238E27FC236}">
                <a16:creationId xmlns:a16="http://schemas.microsoft.com/office/drawing/2014/main" id="{71ACBF71-AB5E-A04B-B430-2B9597D1E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4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1: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Can you Explain the 3 types of muscle?</a:t>
            </a:r>
            <a:br>
              <a:rPr lang="en-AU" dirty="0">
                <a:ea typeface="+mn-lt"/>
                <a:cs typeface="+mn-lt"/>
              </a:rPr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E144-5483-0340-B9F0-0A97466F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16480"/>
            <a:ext cx="11155680" cy="3931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1. _________ = _______________________________________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dirty="0"/>
              <a:t>2. _______ = _______________________________________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dirty="0"/>
              <a:t>3. ________ = _______________________________________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49B40B6C-D543-C84C-B9C2-AC682802D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1B7ECF21-5F72-234F-8FAF-428EF05C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08317" y="202721"/>
            <a:ext cx="1092534" cy="1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C000"/>
                </a:solidFill>
                <a:cs typeface="Calibri Light"/>
              </a:rPr>
              <a:t>SUCCESS CRITERIA 1:</a:t>
            </a:r>
            <a:br>
              <a:rPr lang="en-US" b="1">
                <a:solidFill>
                  <a:srgbClr val="FFC000"/>
                </a:solidFill>
                <a:cs typeface="Calibri Light"/>
              </a:rPr>
            </a:br>
            <a:r>
              <a:rPr lang="en-AU" b="1" i="1">
                <a:ea typeface="+mn-lt"/>
                <a:cs typeface="+mn-lt"/>
              </a:rPr>
              <a:t>Can you Explain the 3 types of muscle?</a:t>
            </a:r>
            <a:br>
              <a:rPr lang="en-AU">
                <a:ea typeface="+mn-lt"/>
                <a:cs typeface="+mn-lt"/>
              </a:rPr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E144-5483-0340-B9F0-0A97466F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16480"/>
            <a:ext cx="11155680" cy="39319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fr-FR" sz="3200">
                <a:solidFill>
                  <a:srgbClr val="92D050"/>
                </a:solidFill>
              </a:rPr>
              <a:t>Skeletal </a:t>
            </a:r>
            <a:r>
              <a:rPr lang="fr-FR" sz="3200">
                <a:solidFill>
                  <a:schemeClr val="tx1"/>
                </a:solidFill>
              </a:rPr>
              <a:t>=</a:t>
            </a:r>
            <a:r>
              <a:rPr lang="fr-FR" sz="3200">
                <a:solidFill>
                  <a:srgbClr val="92D050"/>
                </a:solidFill>
              </a:rPr>
              <a:t> outside/visible muscles that create movement - voluntary</a:t>
            </a:r>
          </a:p>
          <a:p>
            <a:pPr marL="514350" indent="-514350">
              <a:buAutoNum type="arabicPeriod"/>
            </a:pPr>
            <a:endParaRPr lang="fr-FR" sz="3200"/>
          </a:p>
          <a:p>
            <a:pPr marL="0" indent="0">
              <a:buNone/>
            </a:pPr>
            <a:r>
              <a:rPr lang="fr-FR" sz="3200"/>
              <a:t>2. </a:t>
            </a:r>
            <a:r>
              <a:rPr lang="fr-FR" sz="3200">
                <a:solidFill>
                  <a:srgbClr val="92D050"/>
                </a:solidFill>
              </a:rPr>
              <a:t>Smooth </a:t>
            </a:r>
            <a:r>
              <a:rPr lang="fr-FR" sz="3200">
                <a:solidFill>
                  <a:schemeClr val="tx1"/>
                </a:solidFill>
              </a:rPr>
              <a:t>=</a:t>
            </a:r>
            <a:r>
              <a:rPr lang="fr-FR" sz="3200">
                <a:solidFill>
                  <a:srgbClr val="92D050"/>
                </a:solidFill>
              </a:rPr>
              <a:t> organs &amp; digestive system – involuntary</a:t>
            </a:r>
          </a:p>
          <a:p>
            <a:pPr marL="0" indent="0">
              <a:buNone/>
            </a:pPr>
            <a:endParaRPr lang="fr-FR" sz="3200"/>
          </a:p>
          <a:p>
            <a:pPr marL="0" indent="0">
              <a:buNone/>
            </a:pPr>
            <a:r>
              <a:rPr lang="fr-FR" sz="3200"/>
              <a:t>3. </a:t>
            </a:r>
            <a:r>
              <a:rPr lang="fr-FR" sz="3200">
                <a:solidFill>
                  <a:srgbClr val="92D050"/>
                </a:solidFill>
              </a:rPr>
              <a:t>cardiac </a:t>
            </a:r>
            <a:r>
              <a:rPr lang="fr-FR" sz="3200">
                <a:solidFill>
                  <a:schemeClr val="tx1"/>
                </a:solidFill>
              </a:rPr>
              <a:t>=</a:t>
            </a:r>
            <a:r>
              <a:rPr lang="fr-FR" sz="3200">
                <a:solidFill>
                  <a:srgbClr val="92D050"/>
                </a:solidFill>
              </a:rPr>
              <a:t> muscle of the heart - involuntary</a:t>
            </a:r>
            <a:endParaRPr lang="fr-FR" sz="3200" dirty="0">
              <a:solidFill>
                <a:srgbClr val="92D050"/>
              </a:solidFill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B2DF955-9946-FC4C-AF1F-FEFAF8B33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08766" y="-303119"/>
            <a:ext cx="1283234" cy="17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08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2: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HOW MANY MUSCLES ARE THERE IN THE BODY?</a:t>
            </a:r>
            <a:br>
              <a:rPr lang="en-AU" dirty="0">
                <a:ea typeface="+mn-lt"/>
                <a:cs typeface="+mn-lt"/>
              </a:rPr>
            </a:br>
            <a:endParaRPr lang="fr-FR" dirty="0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9" name="Picture 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A593182-F88B-2048-B5C6-747639A9D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46000" y="2255520"/>
            <a:ext cx="3931920" cy="393192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4B1A2E9-E765-0849-8294-680C176F5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A8CD05A3-569F-6743-BF84-D945EBB75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08317" y="202721"/>
            <a:ext cx="1092534" cy="1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3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2: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HOW MANY MUSCLES ARE THERE IN THE BODY?</a:t>
            </a:r>
            <a:br>
              <a:rPr lang="en-AU" dirty="0">
                <a:ea typeface="+mn-lt"/>
                <a:cs typeface="+mn-lt"/>
              </a:rPr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E144-5483-0340-B9F0-0A97466F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16480"/>
            <a:ext cx="11155680" cy="3931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dirty="0">
                <a:solidFill>
                  <a:srgbClr val="92D050"/>
                </a:solidFill>
              </a:rPr>
              <a:t>Over 600!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9" name="Picture 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A593182-F88B-2048-B5C6-747639A9D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46000" y="2255520"/>
            <a:ext cx="3931920" cy="3931920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B1EABE6A-EA53-8840-A909-94FE8C3C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908766" y="-303119"/>
            <a:ext cx="1283234" cy="17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5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10151427" cy="1905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3: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Can you Describe what muscles are made of?</a:t>
            </a:r>
            <a:br>
              <a:rPr lang="en-AU" dirty="0">
                <a:ea typeface="+mn-lt"/>
                <a:cs typeface="+mn-lt"/>
              </a:rPr>
            </a:br>
            <a:endParaRPr lang="fr-FR" dirty="0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14ECF4-44F4-9B45-8BB9-19B5D4489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16480"/>
            <a:ext cx="11155680" cy="3931919"/>
          </a:xfrm>
        </p:spPr>
        <p:txBody>
          <a:bodyPr>
            <a:normAutofit lnSpcReduction="10000"/>
          </a:bodyPr>
          <a:lstStyle/>
          <a:p>
            <a:pPr>
              <a:buFont typeface=".Apple Color Emoji UI"/>
              <a:buChar char="⬇️"/>
            </a:pPr>
            <a:r>
              <a:rPr lang="fr-FR" sz="4000" dirty="0"/>
              <a:t> Muscles</a:t>
            </a:r>
          </a:p>
          <a:p>
            <a:pPr>
              <a:buFont typeface=".Apple Color Emoji UI"/>
              <a:buChar char="⬇️"/>
            </a:pPr>
            <a:r>
              <a:rPr lang="fr-FR" sz="4000" dirty="0"/>
              <a:t>____________</a:t>
            </a:r>
          </a:p>
          <a:p>
            <a:pPr>
              <a:buFont typeface=".Apple Color Emoji UI"/>
              <a:buChar char="⬇️"/>
            </a:pPr>
            <a:r>
              <a:rPr lang="fr-FR" sz="4000" dirty="0"/>
              <a:t> __________</a:t>
            </a:r>
          </a:p>
          <a:p>
            <a:pPr>
              <a:buFont typeface=".Apple Color Emoji UI"/>
              <a:buChar char="⬇️"/>
            </a:pPr>
            <a:r>
              <a:rPr lang="fr-FR" sz="4000" dirty="0"/>
              <a:t> ____________</a:t>
            </a:r>
          </a:p>
          <a:p>
            <a:pPr>
              <a:buFont typeface=".Apple Color Emoji UI"/>
              <a:buChar char="⬇️"/>
            </a:pPr>
            <a:r>
              <a:rPr lang="fr-FR" sz="4000" dirty="0"/>
              <a:t> Myofilaments (______ &amp; ______)</a:t>
            </a:r>
          </a:p>
        </p:txBody>
      </p:sp>
      <p:pic>
        <p:nvPicPr>
          <p:cNvPr id="11" name="Picture 10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11525833-558D-A84B-9FBF-6BFEF586C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5379109">
            <a:off x="8091946" y="2197299"/>
            <a:ext cx="3468645" cy="3397856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FCB6C654-D6D5-084A-8176-AF74517FA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08317" y="202721"/>
            <a:ext cx="1092534" cy="1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2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10151427" cy="1905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3: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Can you Describe what muscles are made of?</a:t>
            </a:r>
            <a:br>
              <a:rPr lang="en-AU" dirty="0">
                <a:ea typeface="+mn-lt"/>
                <a:cs typeface="+mn-lt"/>
              </a:rPr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E144-5483-0340-B9F0-0A97466F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16480"/>
            <a:ext cx="11155680" cy="3931919"/>
          </a:xfrm>
        </p:spPr>
        <p:txBody>
          <a:bodyPr>
            <a:normAutofit lnSpcReduction="10000"/>
          </a:bodyPr>
          <a:lstStyle/>
          <a:p>
            <a:pPr>
              <a:buFont typeface=".Apple Color Emoji UI"/>
              <a:buChar char="⬇️"/>
            </a:pPr>
            <a:r>
              <a:rPr lang="fr-FR" sz="4000" dirty="0"/>
              <a:t> Muscles</a:t>
            </a:r>
          </a:p>
          <a:p>
            <a:pPr>
              <a:buFont typeface=".Apple Color Emoji UI"/>
              <a:buChar char="⬇️"/>
            </a:pPr>
            <a:r>
              <a:rPr lang="fr-FR" sz="4000" dirty="0">
                <a:solidFill>
                  <a:srgbClr val="92D050"/>
                </a:solidFill>
              </a:rPr>
              <a:t> Muscle fibres </a:t>
            </a:r>
          </a:p>
          <a:p>
            <a:pPr>
              <a:buFont typeface=".Apple Color Emoji UI"/>
              <a:buChar char="⬇️"/>
            </a:pPr>
            <a:r>
              <a:rPr lang="fr-FR" sz="4000" dirty="0">
                <a:solidFill>
                  <a:srgbClr val="92D050"/>
                </a:solidFill>
              </a:rPr>
              <a:t> </a:t>
            </a:r>
            <a:r>
              <a:rPr lang="fr-FR" sz="4000" dirty="0" err="1">
                <a:solidFill>
                  <a:srgbClr val="92D050"/>
                </a:solidFill>
              </a:rPr>
              <a:t>Myofibrils</a:t>
            </a:r>
            <a:endParaRPr lang="fr-FR" sz="4000" dirty="0">
              <a:solidFill>
                <a:srgbClr val="92D050"/>
              </a:solidFill>
            </a:endParaRPr>
          </a:p>
          <a:p>
            <a:pPr>
              <a:buFont typeface=".Apple Color Emoji UI"/>
              <a:buChar char="⬇️"/>
            </a:pPr>
            <a:r>
              <a:rPr lang="fr-FR" sz="4000" dirty="0">
                <a:solidFill>
                  <a:srgbClr val="92D050"/>
                </a:solidFill>
              </a:rPr>
              <a:t> </a:t>
            </a:r>
            <a:r>
              <a:rPr lang="fr-FR" sz="4000" dirty="0" err="1">
                <a:solidFill>
                  <a:srgbClr val="92D050"/>
                </a:solidFill>
              </a:rPr>
              <a:t>Sarcomeres</a:t>
            </a:r>
            <a:endParaRPr lang="fr-FR" sz="4000" dirty="0">
              <a:solidFill>
                <a:srgbClr val="92D050"/>
              </a:solidFill>
            </a:endParaRPr>
          </a:p>
          <a:p>
            <a:pPr>
              <a:buFont typeface=".Apple Color Emoji UI"/>
              <a:buChar char="⬇️"/>
            </a:pPr>
            <a:r>
              <a:rPr lang="fr-FR" sz="4000" dirty="0">
                <a:solidFill>
                  <a:srgbClr val="92D050"/>
                </a:solidFill>
              </a:rPr>
              <a:t> </a:t>
            </a:r>
            <a:r>
              <a:rPr lang="fr-FR" sz="4000" dirty="0">
                <a:solidFill>
                  <a:schemeClr val="tx1"/>
                </a:solidFill>
              </a:rPr>
              <a:t>Myofilaments</a:t>
            </a:r>
            <a:r>
              <a:rPr lang="fr-FR" sz="4000" dirty="0">
                <a:solidFill>
                  <a:srgbClr val="92D050"/>
                </a:solidFill>
              </a:rPr>
              <a:t> (</a:t>
            </a:r>
            <a:r>
              <a:rPr lang="fr-FR" sz="4000" dirty="0" err="1">
                <a:solidFill>
                  <a:srgbClr val="92D050"/>
                </a:solidFill>
              </a:rPr>
              <a:t>Actin</a:t>
            </a:r>
            <a:r>
              <a:rPr lang="fr-FR" sz="4000" dirty="0">
                <a:solidFill>
                  <a:srgbClr val="92D050"/>
                </a:solidFill>
              </a:rPr>
              <a:t> &amp; </a:t>
            </a:r>
            <a:r>
              <a:rPr lang="fr-FR" sz="4000" dirty="0" err="1">
                <a:solidFill>
                  <a:srgbClr val="92D050"/>
                </a:solidFill>
              </a:rPr>
              <a:t>Myosin</a:t>
            </a:r>
            <a:r>
              <a:rPr lang="fr-FR" sz="4000" dirty="0">
                <a:solidFill>
                  <a:srgbClr val="92D050"/>
                </a:solidFill>
              </a:rPr>
              <a:t>)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7" name="Picture 6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93A495C1-F77D-9942-8AE8-105519134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5379109">
            <a:off x="8091946" y="2197299"/>
            <a:ext cx="3468645" cy="339785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66492017-CF3C-1D4B-A46C-B786A16C6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908766" y="-303119"/>
            <a:ext cx="1283234" cy="17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624842"/>
            <a:ext cx="11155680" cy="1905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4: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Can you explain how muscles create movement?</a:t>
            </a:r>
            <a:br>
              <a:rPr lang="en-AU" b="1" i="1" dirty="0">
                <a:ea typeface="+mn-lt"/>
                <a:cs typeface="+mn-lt"/>
              </a:rPr>
            </a:br>
            <a:endParaRPr lang="fr-FR" b="1" i="1" dirty="0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985D09-9D75-194E-AA26-2EC24A1BB033}"/>
              </a:ext>
            </a:extLst>
          </p:cNvPr>
          <p:cNvSpPr txBox="1">
            <a:spLocks/>
          </p:cNvSpPr>
          <p:nvPr/>
        </p:nvSpPr>
        <p:spPr>
          <a:xfrm>
            <a:off x="518160" y="2362199"/>
            <a:ext cx="11155680" cy="393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4000" dirty="0"/>
              <a:t>Large ______  filaments </a:t>
            </a:r>
            <a:r>
              <a:rPr lang="fr-FR" sz="4000" dirty="0" err="1"/>
              <a:t>latch</a:t>
            </a:r>
            <a:r>
              <a:rPr lang="fr-FR" sz="4000" dirty="0"/>
              <a:t> onto and ___  on the </a:t>
            </a:r>
            <a:r>
              <a:rPr lang="fr-FR" sz="4000" dirty="0" err="1"/>
              <a:t>smaller</a:t>
            </a:r>
            <a:r>
              <a:rPr lang="fr-FR" sz="4000" dirty="0"/>
              <a:t> _____ filaments, </a:t>
            </a:r>
            <a:r>
              <a:rPr lang="fr-FR" sz="4000" dirty="0" err="1"/>
              <a:t>shortening</a:t>
            </a:r>
            <a:r>
              <a:rPr lang="fr-FR" sz="4000" dirty="0"/>
              <a:t> the __________ . </a:t>
            </a:r>
            <a:r>
              <a:rPr lang="fr-FR" sz="4000" dirty="0" err="1"/>
              <a:t>When</a:t>
            </a:r>
            <a:r>
              <a:rPr lang="fr-FR" sz="4000" dirty="0"/>
              <a:t> </a:t>
            </a:r>
            <a:r>
              <a:rPr lang="fr-FR" sz="4000" dirty="0" err="1"/>
              <a:t>hundreds</a:t>
            </a:r>
            <a:r>
              <a:rPr lang="fr-FR" sz="4000" dirty="0"/>
              <a:t> of </a:t>
            </a:r>
            <a:r>
              <a:rPr lang="fr-FR" sz="4000" dirty="0" err="1"/>
              <a:t>sarcomeres</a:t>
            </a:r>
            <a:r>
              <a:rPr lang="fr-FR" sz="4000" dirty="0"/>
              <a:t> </a:t>
            </a:r>
            <a:r>
              <a:rPr lang="fr-FR" sz="4000" dirty="0" err="1"/>
              <a:t>lined</a:t>
            </a:r>
            <a:r>
              <a:rPr lang="fr-FR" sz="4000" dirty="0"/>
              <a:t> up end-to-end </a:t>
            </a:r>
            <a:r>
              <a:rPr lang="fr-FR" sz="4000" dirty="0" err="1"/>
              <a:t>contract</a:t>
            </a:r>
            <a:r>
              <a:rPr lang="fr-FR" sz="4000" dirty="0"/>
              <a:t>, the muscle _________  and </a:t>
            </a:r>
            <a:r>
              <a:rPr lang="fr-FR" sz="4000" dirty="0" err="1"/>
              <a:t>creates</a:t>
            </a:r>
            <a:r>
              <a:rPr lang="fr-FR" sz="4000" dirty="0"/>
              <a:t> </a:t>
            </a:r>
            <a:r>
              <a:rPr lang="fr-FR" sz="4000" dirty="0" err="1"/>
              <a:t>movement</a:t>
            </a:r>
            <a:r>
              <a:rPr lang="fr-FR" sz="4000" dirty="0"/>
              <a:t>!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D51D9DBE-EFEB-8E45-B5B0-13F76BF6B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08317" y="202721"/>
            <a:ext cx="1092534" cy="1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03B7-78FC-FE45-ABBE-49F4FA95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624842"/>
            <a:ext cx="11155680" cy="1905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Calibri Light"/>
              </a:rPr>
              <a:t>SUCCESS CRITERIA 4:</a:t>
            </a:r>
            <a:br>
              <a:rPr lang="en-US" b="1" dirty="0">
                <a:solidFill>
                  <a:srgbClr val="FFC000"/>
                </a:solidFill>
                <a:cs typeface="Calibri Light"/>
              </a:rPr>
            </a:br>
            <a:r>
              <a:rPr lang="en-AU" b="1" i="1" dirty="0">
                <a:ea typeface="+mn-lt"/>
                <a:cs typeface="+mn-lt"/>
              </a:rPr>
              <a:t>Can you explain how muscles create movement?</a:t>
            </a:r>
            <a:br>
              <a:rPr lang="en-AU" b="1" i="1" dirty="0">
                <a:ea typeface="+mn-lt"/>
                <a:cs typeface="+mn-lt"/>
              </a:rPr>
            </a:br>
            <a:endParaRPr lang="fr-FR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E144-5483-0340-B9F0-0A97466F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2362199"/>
            <a:ext cx="11155680" cy="3931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/>
              <a:t>Large </a:t>
            </a:r>
            <a:r>
              <a:rPr lang="fr-FR" sz="4000" dirty="0" err="1">
                <a:solidFill>
                  <a:srgbClr val="92D050"/>
                </a:solidFill>
              </a:rPr>
              <a:t>Myosin</a:t>
            </a:r>
            <a:r>
              <a:rPr lang="fr-FR" sz="4000" dirty="0"/>
              <a:t> filaments </a:t>
            </a:r>
            <a:r>
              <a:rPr lang="fr-FR" sz="4000" dirty="0" err="1"/>
              <a:t>latch</a:t>
            </a:r>
            <a:r>
              <a:rPr lang="fr-FR" sz="4000" dirty="0"/>
              <a:t> onto and </a:t>
            </a:r>
            <a:r>
              <a:rPr lang="fr-FR" sz="4000" dirty="0">
                <a:solidFill>
                  <a:srgbClr val="92D050"/>
                </a:solidFill>
              </a:rPr>
              <a:t>pull</a:t>
            </a:r>
            <a:r>
              <a:rPr lang="fr-FR" sz="4000" dirty="0"/>
              <a:t> on the </a:t>
            </a:r>
            <a:r>
              <a:rPr lang="fr-FR" sz="4000" dirty="0" err="1"/>
              <a:t>smaller</a:t>
            </a:r>
            <a:r>
              <a:rPr lang="fr-FR" sz="4000" dirty="0"/>
              <a:t> </a:t>
            </a:r>
            <a:r>
              <a:rPr lang="fr-FR" sz="4000" dirty="0" err="1">
                <a:solidFill>
                  <a:srgbClr val="92D050"/>
                </a:solidFill>
              </a:rPr>
              <a:t>Actin</a:t>
            </a:r>
            <a:r>
              <a:rPr lang="fr-FR" sz="4000" dirty="0"/>
              <a:t> filaments, </a:t>
            </a:r>
            <a:r>
              <a:rPr lang="fr-FR" sz="4000" dirty="0" err="1"/>
              <a:t>shortening</a:t>
            </a:r>
            <a:r>
              <a:rPr lang="fr-FR" sz="4000" dirty="0"/>
              <a:t> the </a:t>
            </a:r>
            <a:r>
              <a:rPr lang="fr-FR" sz="4000" dirty="0" err="1">
                <a:solidFill>
                  <a:srgbClr val="92D050"/>
                </a:solidFill>
              </a:rPr>
              <a:t>sarcomeres</a:t>
            </a:r>
            <a:r>
              <a:rPr lang="fr-FR" sz="4000" dirty="0"/>
              <a:t>. </a:t>
            </a:r>
            <a:r>
              <a:rPr lang="fr-FR" sz="4000" dirty="0" err="1"/>
              <a:t>When</a:t>
            </a:r>
            <a:r>
              <a:rPr lang="fr-FR" sz="4000" dirty="0"/>
              <a:t> </a:t>
            </a:r>
            <a:r>
              <a:rPr lang="fr-FR" sz="4000" dirty="0" err="1"/>
              <a:t>hundreds</a:t>
            </a:r>
            <a:r>
              <a:rPr lang="fr-FR" sz="4000" dirty="0"/>
              <a:t> of </a:t>
            </a:r>
            <a:r>
              <a:rPr lang="fr-FR" sz="4000" dirty="0" err="1"/>
              <a:t>sarcomeres</a:t>
            </a:r>
            <a:r>
              <a:rPr lang="fr-FR" sz="4000" dirty="0"/>
              <a:t> </a:t>
            </a:r>
            <a:r>
              <a:rPr lang="fr-FR" sz="4000" dirty="0" err="1"/>
              <a:t>lined</a:t>
            </a:r>
            <a:r>
              <a:rPr lang="fr-FR" sz="4000" dirty="0"/>
              <a:t> up end-to-end </a:t>
            </a:r>
            <a:r>
              <a:rPr lang="fr-FR" sz="4000" dirty="0" err="1"/>
              <a:t>contract</a:t>
            </a:r>
            <a:r>
              <a:rPr lang="fr-FR" sz="4000" dirty="0"/>
              <a:t>, the muscle </a:t>
            </a:r>
            <a:r>
              <a:rPr lang="fr-FR" sz="4000" dirty="0" err="1">
                <a:solidFill>
                  <a:srgbClr val="92D050"/>
                </a:solidFill>
              </a:rPr>
              <a:t>contracts</a:t>
            </a:r>
            <a:r>
              <a:rPr lang="fr-FR" sz="4000" dirty="0"/>
              <a:t> and </a:t>
            </a:r>
            <a:r>
              <a:rPr lang="fr-FR" sz="4000" dirty="0" err="1"/>
              <a:t>creates</a:t>
            </a:r>
            <a:r>
              <a:rPr lang="fr-FR" sz="4000" dirty="0"/>
              <a:t> </a:t>
            </a:r>
            <a:r>
              <a:rPr lang="fr-FR" sz="4000" dirty="0" err="1"/>
              <a:t>movement</a:t>
            </a:r>
            <a:r>
              <a:rPr lang="fr-FR" sz="4000" dirty="0"/>
              <a:t>!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394F0838-FB8C-404A-8D57-9B6D1254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47675CFF-5552-6649-BAF6-B654D0DFA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08766" y="-303119"/>
            <a:ext cx="1283234" cy="17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9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1B66D-B254-465B-BDC2-298E9021E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802098"/>
            <a:ext cx="11619679" cy="5678913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Ø"/>
            </a:pPr>
            <a:r>
              <a:rPr lang="en-US" sz="4400" b="1" dirty="0">
                <a:solidFill>
                  <a:srgbClr val="FFC000"/>
                </a:solidFill>
                <a:cs typeface="Calibri"/>
              </a:rPr>
              <a:t>     </a:t>
            </a:r>
            <a:r>
              <a:rPr lang="en-US" sz="4400" b="1" u="sng" dirty="0">
                <a:solidFill>
                  <a:srgbClr val="FFC000"/>
                </a:solidFill>
                <a:cs typeface="Calibri"/>
              </a:rPr>
              <a:t>Learning </a:t>
            </a:r>
            <a:r>
              <a:rPr lang="en-AU" sz="4400" b="1" u="sng" dirty="0">
                <a:solidFill>
                  <a:srgbClr val="FFC000"/>
                </a:solidFill>
                <a:cs typeface="Calibri"/>
              </a:rPr>
              <a:t>Intention</a:t>
            </a:r>
          </a:p>
          <a:p>
            <a:pPr marL="0" indent="0">
              <a:buNone/>
            </a:pPr>
            <a:r>
              <a:rPr lang="en-AU" sz="3300" dirty="0">
                <a:solidFill>
                  <a:srgbClr val="FFC000"/>
                </a:solidFill>
                <a:ea typeface="+mn-lt"/>
                <a:cs typeface="+mn-lt"/>
              </a:rPr>
              <a:t>To learn about the muscular system</a:t>
            </a:r>
            <a:br>
              <a:rPr lang="en-AU" sz="3300" b="1" dirty="0">
                <a:ea typeface="+mn-lt"/>
                <a:cs typeface="+mn-lt"/>
              </a:rPr>
            </a:br>
            <a:endParaRPr lang="en-AU" sz="3300" b="1" dirty="0">
              <a:cs typeface="+mn-lt"/>
            </a:endParaRPr>
          </a:p>
          <a:p>
            <a:pPr>
              <a:buFont typeface="Wingdings" panose="020F0502020204030204" pitchFamily="34" charset="0"/>
              <a:buChar char="Ø"/>
            </a:pPr>
            <a:r>
              <a:rPr lang="en-US" sz="4400" b="1" dirty="0">
                <a:cs typeface="Calibri"/>
              </a:rPr>
              <a:t> </a:t>
            </a:r>
            <a:r>
              <a:rPr lang="en-US" sz="4400" b="1" u="sng" dirty="0">
                <a:cs typeface="Calibri"/>
              </a:rPr>
              <a:t>Success Criteria:</a:t>
            </a:r>
          </a:p>
          <a:p>
            <a:pPr marL="742950" indent="-742950">
              <a:buAutoNum type="arabicPeriod"/>
            </a:pPr>
            <a:r>
              <a:rPr lang="en-AU" sz="2800" dirty="0">
                <a:ea typeface="+mn-lt"/>
                <a:cs typeface="+mn-lt"/>
              </a:rPr>
              <a:t>Explain the 3 types of muscle</a:t>
            </a:r>
          </a:p>
          <a:p>
            <a:pPr marL="742950" indent="-742950">
              <a:buAutoNum type="arabicPeriod"/>
            </a:pPr>
            <a:r>
              <a:rPr lang="en-AU" sz="2800" dirty="0">
                <a:ea typeface="+mn-lt"/>
                <a:cs typeface="+mn-lt"/>
              </a:rPr>
              <a:t>Identify how many muscles there are</a:t>
            </a:r>
          </a:p>
          <a:p>
            <a:pPr marL="742950" indent="-742950">
              <a:buAutoNum type="arabicPeriod"/>
            </a:pPr>
            <a:r>
              <a:rPr lang="en-AU" sz="2800" dirty="0">
                <a:ea typeface="+mn-lt"/>
                <a:cs typeface="+mn-lt"/>
              </a:rPr>
              <a:t>Describe what muscles are made of</a:t>
            </a:r>
          </a:p>
          <a:p>
            <a:pPr marL="742950" indent="-742950">
              <a:buAutoNum type="arabicPeriod"/>
            </a:pPr>
            <a:r>
              <a:rPr lang="en-AU" sz="2800" dirty="0">
                <a:ea typeface="+mn-lt"/>
                <a:cs typeface="+mn-lt"/>
              </a:rPr>
              <a:t>Explain how muscles create movement</a:t>
            </a:r>
          </a:p>
          <a:p>
            <a:pPr marL="742950" indent="-742950">
              <a:buAutoNum type="arabicPeriod"/>
            </a:pPr>
            <a:endParaRPr lang="en-AU" sz="3600" dirty="0">
              <a:ea typeface="+mn-lt"/>
              <a:cs typeface="+mn-lt"/>
            </a:endParaRPr>
          </a:p>
          <a:p>
            <a:pPr marL="742950" indent="-742950">
              <a:buAutoNum type="arabicPeriod"/>
            </a:pPr>
            <a:endParaRPr lang="en-AU" sz="3600" dirty="0">
              <a:ea typeface="+mn-lt"/>
              <a:cs typeface="+mn-lt"/>
            </a:endParaRPr>
          </a:p>
          <a:p>
            <a:endParaRPr lang="en-AU" sz="3600" dirty="0">
              <a:ea typeface="+mn-lt"/>
              <a:cs typeface="+mn-lt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B2474DFB-8C02-2544-9104-C7CE3441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F429657-E96E-3F41-9A47-69CE7C0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55850" y="-565219"/>
            <a:ext cx="4133850" cy="91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4EF4-906F-4E09-8EF1-C2D5B5FF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94" y="33804"/>
            <a:ext cx="8084699" cy="1783080"/>
          </a:xfrm>
        </p:spPr>
        <p:txBody>
          <a:bodyPr anchor="b">
            <a:normAutofit fontScale="90000"/>
          </a:bodyPr>
          <a:lstStyle/>
          <a:p>
            <a:r>
              <a:rPr lang="en-US" sz="7200" b="1" dirty="0"/>
              <a:t>HOW DID YOU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3042-5A26-4490-9132-F57CD1E4B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1" y="4813992"/>
            <a:ext cx="8305692" cy="12435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 Gold medal 4/4       Silver medal 3/4      Bronze medal 2/4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7E312C2-F97F-410A-99E3-BF1AE7D5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7364" r="14436"/>
          <a:stretch/>
        </p:blipFill>
        <p:spPr>
          <a:xfrm>
            <a:off x="-948943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1974F30-582C-9341-9871-0AF11F210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45719" y="2176265"/>
            <a:ext cx="7119963" cy="2491987"/>
          </a:xfrm>
          <a:prstGeom prst="rect">
            <a:avLst/>
          </a:pr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BD49DE0C-469D-8547-A6EC-69D8D1ED7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3FAF1000-06D4-0F4C-BB34-32BFB5BB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80393" y="3806233"/>
            <a:ext cx="2754458" cy="3756078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421AE4CC-23F6-0A46-812F-D554C66D7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66054" y="3473437"/>
            <a:ext cx="2459892" cy="3757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887" y="331664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THE 3 TYPES OF MUSCLE</a:t>
            </a:r>
          </a:p>
        </p:txBody>
      </p:sp>
      <p:pic>
        <p:nvPicPr>
          <p:cNvPr id="5" name="Picture 4" descr="A picture containing text, pizza&#10;&#10;Description automatically generated">
            <a:extLst>
              <a:ext uri="{FF2B5EF4-FFF2-40B4-BE49-F238E27FC236}">
                <a16:creationId xmlns:a16="http://schemas.microsoft.com/office/drawing/2014/main" id="{1EB1CB00-854F-DF4C-83AE-4136C34FC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53597" y="1506013"/>
            <a:ext cx="9484802" cy="237120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82022F70-E543-AE4D-A099-09D5C121C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835F13F-DDAA-CF45-AD3C-4E19BDE718A3}"/>
              </a:ext>
            </a:extLst>
          </p:cNvPr>
          <p:cNvGrpSpPr/>
          <p:nvPr/>
        </p:nvGrpSpPr>
        <p:grpSpPr>
          <a:xfrm>
            <a:off x="7915525" y="3877212"/>
            <a:ext cx="2572586" cy="3353323"/>
            <a:chOff x="8199973" y="3877213"/>
            <a:chExt cx="2288138" cy="312019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36ED38E-15EF-AA41-AC1D-5841A32AF0F7}"/>
                </a:ext>
              </a:extLst>
            </p:cNvPr>
            <p:cNvSpPr/>
            <p:nvPr/>
          </p:nvSpPr>
          <p:spPr>
            <a:xfrm rot="5400000">
              <a:off x="7783947" y="4293239"/>
              <a:ext cx="3120190" cy="228813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E8CE62C-38D7-E94B-839C-57315B9D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8428229" y="4339667"/>
              <a:ext cx="2005880" cy="23712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63AADF2-1E32-E545-B61F-193C91589ACB}"/>
              </a:ext>
            </a:extLst>
          </p:cNvPr>
          <p:cNvSpPr txBox="1"/>
          <p:nvPr/>
        </p:nvSpPr>
        <p:spPr>
          <a:xfrm>
            <a:off x="8428229" y="11197667"/>
            <a:ext cx="140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11" tooltip="https://commons.wikimedia.org/wiki/File:CG_heart_2.gif"/>
              </a:rPr>
              <a:t>This Photo</a:t>
            </a:r>
            <a:r>
              <a:rPr lang="fr-FR" sz="900"/>
              <a:t> by Unknown Author is licensed under </a:t>
            </a:r>
            <a:r>
              <a:rPr lang="fr-FR" sz="900">
                <a:hlinkClick r:id="rId12" tooltip="https://creativecommons.org/licenses/by-sa/3.0/"/>
              </a:rPr>
              <a:t>CC BY-SA</a:t>
            </a:r>
            <a:endParaRPr lang="fr-FR" sz="9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6ADE9A-039E-6148-8220-2CB210A005BD}"/>
              </a:ext>
            </a:extLst>
          </p:cNvPr>
          <p:cNvSpPr/>
          <p:nvPr/>
        </p:nvSpPr>
        <p:spPr>
          <a:xfrm>
            <a:off x="764018" y="865064"/>
            <a:ext cx="3911160" cy="375607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289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7219E75-4410-7F48-A032-E5B137D27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0000"/>
          <a:stretch/>
        </p:blipFill>
        <p:spPr>
          <a:xfrm>
            <a:off x="1393077" y="2107721"/>
            <a:ext cx="4702923" cy="5467509"/>
          </a:xfrm>
        </p:spPr>
      </p:pic>
      <p:pic>
        <p:nvPicPr>
          <p:cNvPr id="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B087F8B-204F-8346-9DCD-E122835D0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1200"/>
          <a:stretch/>
        </p:blipFill>
        <p:spPr>
          <a:xfrm>
            <a:off x="6096000" y="2107721"/>
            <a:ext cx="4702923" cy="53362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68426AA-36F5-6542-87D9-BFFAE60952A2}"/>
              </a:ext>
            </a:extLst>
          </p:cNvPr>
          <p:cNvSpPr txBox="1">
            <a:spLocks/>
          </p:cNvSpPr>
          <p:nvPr/>
        </p:nvSpPr>
        <p:spPr>
          <a:xfrm>
            <a:off x="892925" y="-150402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cs typeface="Calibri Light"/>
              </a:rPr>
              <a:t>HOW MANY MUSCLES?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4E4401-9456-F74F-BA76-9E18FF04EF2D}"/>
              </a:ext>
            </a:extLst>
          </p:cNvPr>
          <p:cNvSpPr txBox="1">
            <a:spLocks/>
          </p:cNvSpPr>
          <p:nvPr/>
        </p:nvSpPr>
        <p:spPr>
          <a:xfrm>
            <a:off x="1007506" y="3160906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7000" b="1" dirty="0">
                <a:solidFill>
                  <a:srgbClr val="FFC000"/>
                </a:solidFill>
                <a:cs typeface="Calibri Light"/>
              </a:rPr>
              <a:t>Over 600!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9D61A68F-50DF-7846-AA94-39B3A6605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68" y="202721"/>
            <a:ext cx="5701632" cy="48979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are muscles made of?</a:t>
            </a:r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A8ED58D3-C320-CA46-A6A8-473965E2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0F649BE-47BF-574A-BBB4-8C1A7BEA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0368" y="0"/>
            <a:ext cx="5701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5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99" y="1230118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are muscles made of?</a:t>
            </a:r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A8ED58D3-C320-CA46-A6A8-473965E2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15" name="Picture 14" descr="A person flexing his muscles&#10;&#10;Description automatically generated with medium confidence">
            <a:extLst>
              <a:ext uri="{FF2B5EF4-FFF2-40B4-BE49-F238E27FC236}">
                <a16:creationId xmlns:a16="http://schemas.microsoft.com/office/drawing/2014/main" id="{C900F8AE-1171-1B40-8CCC-51E2ECCA7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8430" y="802098"/>
            <a:ext cx="7760368" cy="517357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AE6236-6180-1344-961F-D25D33C34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87862" y="2562482"/>
            <a:ext cx="2220233" cy="23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83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are muscles made of?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2E2BF02-0226-014E-BDF6-3B8DA8C58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4948" y="845304"/>
            <a:ext cx="6595646" cy="5167392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A8ED58D3-C320-CA46-A6A8-473965E22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6EC17AB-CDA5-8A4C-AF19-B0EEB7DD3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85883" y="2556294"/>
            <a:ext cx="2220233" cy="23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are muscles made of?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121739A-3494-6F4C-8898-DD751645A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3716" y="647700"/>
            <a:ext cx="6890446" cy="556260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A8ED58D3-C320-CA46-A6A8-473965E22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A137F18-95CE-3141-9BD7-08061B993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65630" y="4128421"/>
            <a:ext cx="2220233" cy="23104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BD7F77-8979-B14D-8A11-E89009517E5D}"/>
              </a:ext>
            </a:extLst>
          </p:cNvPr>
          <p:cNvSpPr/>
          <p:nvPr/>
        </p:nvSpPr>
        <p:spPr>
          <a:xfrm>
            <a:off x="2050489" y="95133"/>
            <a:ext cx="1587025" cy="141393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24CE0D-DFF6-5542-BD34-21250CD7B34F}"/>
              </a:ext>
            </a:extLst>
          </p:cNvPr>
          <p:cNvSpPr/>
          <p:nvPr/>
        </p:nvSpPr>
        <p:spPr>
          <a:xfrm>
            <a:off x="4929513" y="1401475"/>
            <a:ext cx="1587025" cy="141393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63CDE5-E6BC-9C41-87B8-EC0B8B32E341}"/>
              </a:ext>
            </a:extLst>
          </p:cNvPr>
          <p:cNvSpPr/>
          <p:nvPr/>
        </p:nvSpPr>
        <p:spPr>
          <a:xfrm>
            <a:off x="1370855" y="3299431"/>
            <a:ext cx="1587025" cy="141393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38EF9A-7660-B94E-8F3A-07CF3942C85E}"/>
              </a:ext>
            </a:extLst>
          </p:cNvPr>
          <p:cNvSpPr/>
          <p:nvPr/>
        </p:nvSpPr>
        <p:spPr>
          <a:xfrm>
            <a:off x="3672673" y="3014615"/>
            <a:ext cx="1587025" cy="141393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07C074-C9D0-0A4A-86B4-26A5FB501337}"/>
              </a:ext>
            </a:extLst>
          </p:cNvPr>
          <p:cNvSpPr/>
          <p:nvPr/>
        </p:nvSpPr>
        <p:spPr>
          <a:xfrm>
            <a:off x="6138791" y="3316343"/>
            <a:ext cx="1587025" cy="141393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650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44C7B04-31DB-AE4A-83B8-B88258008EF6}"/>
              </a:ext>
            </a:extLst>
          </p:cNvPr>
          <p:cNvSpPr/>
          <p:nvPr/>
        </p:nvSpPr>
        <p:spPr>
          <a:xfrm>
            <a:off x="2033553" y="1824037"/>
            <a:ext cx="7924834" cy="43576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BF8EF-4DFF-4228-A71A-F19BFFD2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66" y="-80963"/>
            <a:ext cx="9905998" cy="1905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cs typeface="Calibri Light"/>
              </a:rPr>
              <a:t>HOW DO MUSCLES CREATE MOVEMENT?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455086-41FF-2F4A-8E2F-040629FF5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22074"/>
          <a:stretch/>
        </p:blipFill>
        <p:spPr>
          <a:xfrm>
            <a:off x="3122329" y="2307740"/>
            <a:ext cx="6318816" cy="3581090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FAD10C59-813B-344A-A6BF-B39942552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202721"/>
            <a:ext cx="1916749" cy="11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{604AEED6-90A9-1440-A401-EA3FC774BCEF}tf10001063</Template>
  <TotalTime>250</TotalTime>
  <Words>389</Words>
  <Application>Microsoft Macintosh PowerPoint</Application>
  <PresentationFormat>Widescreen</PresentationFormat>
  <Paragraphs>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.Apple Color Emoji UI</vt:lpstr>
      <vt:lpstr>Arial</vt:lpstr>
      <vt:lpstr>Calibri</vt:lpstr>
      <vt:lpstr>Century Gothic</vt:lpstr>
      <vt:lpstr>Wingdings</vt:lpstr>
      <vt:lpstr>Mesh</vt:lpstr>
      <vt:lpstr>PowerPoint Presentation</vt:lpstr>
      <vt:lpstr>PowerPoint Presentation</vt:lpstr>
      <vt:lpstr>THE 3 TYPES OF MUSCLE</vt:lpstr>
      <vt:lpstr>PowerPoint Presentation</vt:lpstr>
      <vt:lpstr>What are muscles made of?</vt:lpstr>
      <vt:lpstr>What are muscles made of?</vt:lpstr>
      <vt:lpstr>What are muscles made of?</vt:lpstr>
      <vt:lpstr>What are muscles made of?</vt:lpstr>
      <vt:lpstr>HOW DO MUSCLES CREATE MOVEMENT?</vt:lpstr>
      <vt:lpstr>THAT’S HOW MUSCLES CREATE MOVEMENT!</vt:lpstr>
      <vt:lpstr>LET’S REVIEW!   HAVE YOU LEARNT about the muscular system?</vt:lpstr>
      <vt:lpstr>SUCCESS CRITERIA 1: Can you Explain the 3 types of muscle? </vt:lpstr>
      <vt:lpstr>SUCCESS CRITERIA 1: Can you Explain the 3 types of muscle? </vt:lpstr>
      <vt:lpstr>SUCCESS CRITERIA 2: HOW MANY MUSCLES ARE THERE IN THE BODY? </vt:lpstr>
      <vt:lpstr>SUCCESS CRITERIA 2: HOW MANY MUSCLES ARE THERE IN THE BODY? </vt:lpstr>
      <vt:lpstr>SUCCESS CRITERIA 3: Can you Describe what muscles are made of? </vt:lpstr>
      <vt:lpstr>SUCCESS CRITERIA 3: Can you Describe what muscles are made of? </vt:lpstr>
      <vt:lpstr>SUCCESS CRITERIA 4: Can you explain how muscles create movement? </vt:lpstr>
      <vt:lpstr>SUCCESS CRITERIA 4: Can you explain how muscles create movement? </vt:lpstr>
      <vt:lpstr>HOW DID YOU GO?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BODYWORK</dc:title>
  <dc:creator>De Smit, Jamie L</dc:creator>
  <cp:lastModifiedBy>Jamie De Smit</cp:lastModifiedBy>
  <cp:revision>664</cp:revision>
  <dcterms:created xsi:type="dcterms:W3CDTF">2020-02-05T08:12:05Z</dcterms:created>
  <dcterms:modified xsi:type="dcterms:W3CDTF">2021-05-28T09:53:01Z</dcterms:modified>
</cp:coreProperties>
</file>